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Source Sans Pr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SourceSansPro-bold.fntdata"/><Relationship Id="rId25" Type="http://schemas.openxmlformats.org/officeDocument/2006/relationships/font" Target="fonts/SourceSansPro-regular.fntdata"/><Relationship Id="rId28" Type="http://schemas.openxmlformats.org/officeDocument/2006/relationships/font" Target="fonts/SourceSansPro-boldItalic.fntdata"/><Relationship Id="rId27" Type="http://schemas.openxmlformats.org/officeDocument/2006/relationships/font" Target="fonts/SourceSansPr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74c995d4a8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74c995d4a8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74c995d4a8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4c995d4a8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4c995d4a8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4c995d4a8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4c995d4a8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4c995d4a8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74c995d4a8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74c995d4a8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4c995d4a8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4c995d4a8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74c995d4a8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74c995d4a8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4c995d4a8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c995d4a8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74c995d4a8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4c995d4a8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74c995d4a8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4c995d4a8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4c995d4a8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4c995d4a8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4c995d4a8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4c995d4a8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74c995d4a8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74c995d4a8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74c995d4a8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74c995d4a8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law.cornell.edu/cfr/text/33/part-64" TargetMode="External"/><Relationship Id="rId4" Type="http://schemas.openxmlformats.org/officeDocument/2006/relationships/hyperlink" Target="https://www.law.cornell.edu/cfr/text/33/part-67" TargetMode="External"/><Relationship Id="rId5" Type="http://schemas.openxmlformats.org/officeDocument/2006/relationships/hyperlink" Target="https://www.law.cornell.edu/cfr/text/33/subchapter-J"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law.cornell.edu/cfr/text/33/part-7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www.allposters.com/-sp/Oil-Tanker-Passes-Through-Valdez-Narrows-with-Chugach-Mountains-Posters_i3990370_.htm" TargetMode="External"/><Relationship Id="rId4" Type="http://schemas.openxmlformats.org/officeDocument/2006/relationships/hyperlink" Target="https://www.carbonbrief.org/ocean-data-upgrade-confirms-pace-of-recent-warmin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hyperlink" Target="https://www.navcen.uscg.gov/pdf/AIS/CG_2554_Paton.pdf" TargetMode="External"/><Relationship Id="rId4" Type="http://schemas.openxmlformats.org/officeDocument/2006/relationships/hyperlink" Target="https://www.law.cornell.edu/cfr/text/33/part-66" TargetMode="External"/><Relationship Id="rId5" Type="http://schemas.openxmlformats.org/officeDocument/2006/relationships/hyperlink" Target="https://www.law.cornell.edu/cfr/text/33/66.01-50" TargetMode="External"/><Relationship Id="rId6" Type="http://schemas.openxmlformats.org/officeDocument/2006/relationships/hyperlink" Target="https://apps.oria.wa.gov/permithandbook/permitdetail/9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hyperlink" Target="https://www.law.cornell.edu/definitions/index.php?width=840&amp;height=800&amp;iframe=true&amp;def_id=56ff9b1af0847d5870f3f061d852e793&amp;term_occur=999&amp;term_src=Title:33:Chapter:I:Subchapter:C:Part:66:Subpart:66.01:66.01-5" TargetMode="External"/><Relationship Id="rId4" Type="http://schemas.openxmlformats.org/officeDocument/2006/relationships/hyperlink" Target="https://www.law.cornell.edu/definitions/index.php?width=840&amp;height=800&amp;iframe=true&amp;def_id=17e799865b5650852dcf5e11b82f4db1&amp;term_occur=999&amp;term_src=Title:33:Chapter:I:Subchapter:C:Part:66:Subpart:66.01:66.01-5" TargetMode="External"/><Relationship Id="rId5" Type="http://schemas.openxmlformats.org/officeDocument/2006/relationships/hyperlink" Target="https://www.law.cornell.edu/definitions/index.php?width=840&amp;height=800&amp;iframe=true&amp;def_id=56ff9b1af0847d5870f3f061d852e793&amp;term_occur=999&amp;term_src=Title:33:Chapter:I:Subchapter:C:Part:66:Subpart:66.01:66.01-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law.cornell.edu/definitions/index.php?width=840&amp;height=800&amp;iframe=true&amp;def_id=92517e17a1209ab5b3da4e3bf23ce1a6&amp;term_occur=999&amp;term_src=Title:33:Chapter:I:Subchapter:C:Part:66:Subpart:66.01:66.01-5" TargetMode="External"/><Relationship Id="rId4" Type="http://schemas.openxmlformats.org/officeDocument/2006/relationships/hyperlink" Target="https://www.law.cornell.edu/definitions/index.php?width=840&amp;height=800&amp;iframe=true&amp;def_id=92517e17a1209ab5b3da4e3bf23ce1a6&amp;term_occur=999&amp;term_src=Title:33:Chapter:I:Subchapter:C:Part:66:Subpart:66.01:66.01-5" TargetMode="External"/><Relationship Id="rId5" Type="http://schemas.openxmlformats.org/officeDocument/2006/relationships/hyperlink" Target="https://www.law.cornell.edu/definitions/index.php?width=840&amp;height=800&amp;iframe=true&amp;def_id=56ff9b1af0847d5870f3f061d852e793&amp;term_occur=999&amp;term_src=Title:33:Chapter:I:Subchapter:C:Part:66:Subpart:66.01:66.01-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http://www.ecfr.gov/cgi-bin/text-idx?c=ecfr&amp;SID=58af5e728660ff0b1745532dab4252a4&amp;rgn=div5&amp;view=text&amp;node=33:1.0.1.3.26&amp;idno=33" TargetMode="External"/><Relationship Id="rId4" Type="http://schemas.openxmlformats.org/officeDocument/2006/relationships/hyperlink" Target="http://www.ecfr.gov/cgi-bin/text-idx?c=ecfr&amp;SID=58af5e728660ff0b1745532dab4252a4&amp;rgn=div5&amp;view=text&amp;node=33:1.0.1.3.27&amp;idno=33" TargetMode="External"/><Relationship Id="rId5" Type="http://schemas.openxmlformats.org/officeDocument/2006/relationships/hyperlink" Target="http://www.ecfr.gov/cgi-bin/text-idx?c=ecfr&amp;SID=58af5e728660ff0b1745532dab4252a4&amp;rgn=div5&amp;view=text&amp;node=33:1.0.1.3.29&amp;idno=33" TargetMode="External"/><Relationship Id="rId6" Type="http://schemas.openxmlformats.org/officeDocument/2006/relationships/hyperlink" Target="http://www.ecfr.gov/cgi-bin/text-idx?c=ecfr&amp;SID=58af5e728660ff0b1745532dab4252a4&amp;rgn=div5&amp;view=text&amp;node=33:1.0.1.3.28&amp;idno=33"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USCG Application for Private Aids to Navigation</a:t>
            </a:r>
            <a:endParaRPr/>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ENVE F644 Spring 2020</a:t>
            </a:r>
            <a:endParaRPr/>
          </a:p>
          <a:p>
            <a:pPr indent="0" lvl="0" marL="0" rtl="0" algn="l">
              <a:spcBef>
                <a:spcPts val="0"/>
              </a:spcBef>
              <a:spcAft>
                <a:spcPts val="0"/>
              </a:spcAft>
              <a:buNone/>
            </a:pPr>
            <a:r>
              <a:rPr lang="en"/>
              <a:t>MaLinda Malenfant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485875" y="1853525"/>
            <a:ext cx="8183700" cy="78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Approvals</a:t>
            </a:r>
            <a:endParaRPr/>
          </a:p>
        </p:txBody>
      </p:sp>
      <p:sp>
        <p:nvSpPr>
          <p:cNvPr id="114" name="Google Shape;114;p22"/>
          <p:cNvSpPr txBox="1"/>
          <p:nvPr/>
        </p:nvSpPr>
        <p:spPr>
          <a:xfrm>
            <a:off x="108125" y="2795725"/>
            <a:ext cx="8927700" cy="21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Source Sans Pro"/>
                <a:ea typeface="Source Sans Pro"/>
                <a:cs typeface="Source Sans Pro"/>
                <a:sym typeface="Source Sans Pro"/>
              </a:rPr>
              <a:t>Any fixed structures are altered or placed in the navigable waters of the US, the US Army Corps of Engineers , District Engineer must be notified and approve of the aid.</a:t>
            </a:r>
            <a:endParaRPr sz="1800">
              <a:solidFill>
                <a:srgbClr val="FFFFFF"/>
              </a:solidFill>
              <a:latin typeface="Source Sans Pro"/>
              <a:ea typeface="Source Sans Pro"/>
              <a:cs typeface="Source Sans Pro"/>
              <a:sym typeface="Source Sans Pro"/>
            </a:endParaRPr>
          </a:p>
          <a:p>
            <a:pPr indent="0" lvl="0" marL="0" rtl="0" algn="l">
              <a:spcBef>
                <a:spcPts val="0"/>
              </a:spcBef>
              <a:spcAft>
                <a:spcPts val="0"/>
              </a:spcAft>
              <a:buNone/>
            </a:pPr>
            <a:r>
              <a:t/>
            </a:r>
            <a:endParaRPr sz="1800">
              <a:solidFill>
                <a:srgbClr val="FFFFFF"/>
              </a:solidFill>
              <a:latin typeface="Source Sans Pro"/>
              <a:ea typeface="Source Sans Pro"/>
              <a:cs typeface="Source Sans Pro"/>
              <a:sym typeface="Source Sans Pro"/>
            </a:endParaRPr>
          </a:p>
          <a:p>
            <a:pPr indent="0" lvl="0" marL="0" rtl="0" algn="l">
              <a:spcBef>
                <a:spcPts val="0"/>
              </a:spcBef>
              <a:spcAft>
                <a:spcPts val="0"/>
              </a:spcAft>
              <a:buNone/>
            </a:pPr>
            <a:r>
              <a:rPr lang="en" sz="1800">
                <a:solidFill>
                  <a:srgbClr val="FFFFFF"/>
                </a:solidFill>
                <a:latin typeface="Source Sans Pro"/>
                <a:ea typeface="Source Sans Pro"/>
                <a:cs typeface="Source Sans Pro"/>
                <a:sym typeface="Source Sans Pro"/>
              </a:rPr>
              <a:t>Then the </a:t>
            </a:r>
            <a:r>
              <a:rPr lang="en" sz="1800">
                <a:solidFill>
                  <a:srgbClr val="FFFFFF"/>
                </a:solidFill>
                <a:latin typeface="Source Sans Pro"/>
                <a:ea typeface="Source Sans Pro"/>
                <a:cs typeface="Source Sans Pro"/>
                <a:sym typeface="Source Sans Pro"/>
              </a:rPr>
              <a:t>Commandant</a:t>
            </a:r>
            <a:r>
              <a:rPr lang="en" sz="1800">
                <a:solidFill>
                  <a:srgbClr val="FFFFFF"/>
                </a:solidFill>
                <a:latin typeface="Source Sans Pro"/>
                <a:ea typeface="Source Sans Pro"/>
                <a:cs typeface="Source Sans Pro"/>
                <a:sym typeface="Source Sans Pro"/>
              </a:rPr>
              <a:t> of the United States Coast </a:t>
            </a:r>
            <a:r>
              <a:rPr lang="en" sz="1800">
                <a:solidFill>
                  <a:srgbClr val="FFFFFF"/>
                </a:solidFill>
                <a:latin typeface="Source Sans Pro"/>
                <a:ea typeface="Source Sans Pro"/>
                <a:cs typeface="Source Sans Pro"/>
                <a:sym typeface="Source Sans Pro"/>
              </a:rPr>
              <a:t>Guard</a:t>
            </a:r>
            <a:r>
              <a:rPr lang="en" sz="1800">
                <a:solidFill>
                  <a:srgbClr val="FFFFFF"/>
                </a:solidFill>
                <a:latin typeface="Source Sans Pro"/>
                <a:ea typeface="Source Sans Pro"/>
                <a:cs typeface="Source Sans Pro"/>
                <a:sym typeface="Source Sans Pro"/>
              </a:rPr>
              <a:t> for your specific location must be notified and approve the before mentioned application, in all cases except the exceptions.</a:t>
            </a:r>
            <a:endParaRPr sz="1800">
              <a:solidFill>
                <a:srgbClr val="FFFFFF"/>
              </a:solidFill>
              <a:latin typeface="Source Sans Pro"/>
              <a:ea typeface="Source Sans Pro"/>
              <a:cs typeface="Source Sans Pro"/>
              <a:sym typeface="Source Sans Pro"/>
            </a:endParaRPr>
          </a:p>
          <a:p>
            <a:pPr indent="0" lvl="0" marL="0" rtl="0" algn="l">
              <a:spcBef>
                <a:spcPts val="0"/>
              </a:spcBef>
              <a:spcAft>
                <a:spcPts val="0"/>
              </a:spcAft>
              <a:buNone/>
            </a:pPr>
            <a:r>
              <a:t/>
            </a:r>
            <a:endParaRPr sz="1800">
              <a:solidFill>
                <a:srgbClr val="FFFFFF"/>
              </a:solidFill>
              <a:latin typeface="Source Sans Pro"/>
              <a:ea typeface="Source Sans Pro"/>
              <a:cs typeface="Source Sans Pro"/>
              <a:sym typeface="Source Sans Pro"/>
            </a:endParaRPr>
          </a:p>
          <a:p>
            <a:pPr indent="0" lvl="0" marL="0" rtl="0" algn="l">
              <a:spcBef>
                <a:spcPts val="0"/>
              </a:spcBef>
              <a:spcAft>
                <a:spcPts val="0"/>
              </a:spcAft>
              <a:buNone/>
            </a:pPr>
            <a:r>
              <a:rPr lang="en" sz="1800">
                <a:solidFill>
                  <a:srgbClr val="FFFFFF"/>
                </a:solidFill>
                <a:latin typeface="Source Sans Pro"/>
                <a:ea typeface="Source Sans Pro"/>
                <a:cs typeface="Source Sans Pro"/>
                <a:sym typeface="Source Sans Pro"/>
              </a:rPr>
              <a:t>*The Corps only has to approve fixed structures*</a:t>
            </a:r>
            <a:endParaRPr sz="1800">
              <a:solidFill>
                <a:srgbClr val="FFFFFF"/>
              </a:solidFill>
              <a:latin typeface="Source Sans Pro"/>
              <a:ea typeface="Source Sans Pro"/>
              <a:cs typeface="Source Sans Pro"/>
              <a:sym typeface="Source Sans Pro"/>
            </a:endParaRPr>
          </a:p>
        </p:txBody>
      </p:sp>
      <p:pic>
        <p:nvPicPr>
          <p:cNvPr descr="Ocean data upgrade confirms pace of recent warming | Carbon Brief" id="115" name="Google Shape;115;p22"/>
          <p:cNvPicPr preferRelativeResize="0"/>
          <p:nvPr/>
        </p:nvPicPr>
        <p:blipFill>
          <a:blip r:embed="rId3">
            <a:alphaModFix/>
          </a:blip>
          <a:stretch>
            <a:fillRect/>
          </a:stretch>
        </p:blipFill>
        <p:spPr>
          <a:xfrm>
            <a:off x="108125" y="-1161525"/>
            <a:ext cx="8927750" cy="30150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Existing structures</a:t>
            </a:r>
            <a:endParaRPr/>
          </a:p>
        </p:txBody>
      </p:sp>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a:solidFill>
                  <a:srgbClr val="000000"/>
                </a:solidFill>
                <a:latin typeface="Verdana"/>
                <a:ea typeface="Verdana"/>
                <a:cs typeface="Verdana"/>
                <a:sym typeface="Verdana"/>
              </a:rPr>
              <a:t>§ 66.01-40 Exemptions.</a:t>
            </a:r>
            <a:endParaRPr b="1">
              <a:solidFill>
                <a:srgbClr val="000000"/>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b="1" lang="en">
                <a:solidFill>
                  <a:srgbClr val="000000"/>
                </a:solidFill>
                <a:latin typeface="Verdana"/>
                <a:ea typeface="Verdana"/>
                <a:cs typeface="Verdana"/>
                <a:sym typeface="Verdana"/>
              </a:rPr>
              <a:t>(a)</a:t>
            </a:r>
            <a:r>
              <a:rPr lang="en">
                <a:solidFill>
                  <a:srgbClr val="000000"/>
                </a:solidFill>
                <a:latin typeface="Verdana"/>
                <a:ea typeface="Verdana"/>
                <a:cs typeface="Verdana"/>
                <a:sym typeface="Verdana"/>
              </a:rPr>
              <a:t> Nothing in the preceding sections of this subpart shall be construed to interfere with or nullify the requirements of existing laws and regulations pertaining to the marking of structures, vessels and other obstructions sunken in waters subject to the jurisdiction of the United States (</a:t>
            </a:r>
            <a:r>
              <a:rPr lang="en">
                <a:solidFill>
                  <a:srgbClr val="000000"/>
                </a:solidFill>
                <a:uFill>
                  <a:noFill/>
                </a:uFill>
                <a:latin typeface="Verdana"/>
                <a:ea typeface="Verdana"/>
                <a:cs typeface="Verdana"/>
                <a:sym typeface="Verdana"/>
                <a:hlinkClick r:id="rId3"/>
              </a:rPr>
              <a:t>Part 64</a:t>
            </a:r>
            <a:r>
              <a:rPr lang="en">
                <a:solidFill>
                  <a:srgbClr val="000000"/>
                </a:solidFill>
                <a:latin typeface="Verdana"/>
                <a:ea typeface="Verdana"/>
                <a:cs typeface="Verdana"/>
                <a:sym typeface="Verdana"/>
              </a:rPr>
              <a:t> of this subchapter), the marking of artificial islands and structures which are erected on or over the seabed and subsoil of the Outer Continental Shelf (</a:t>
            </a:r>
            <a:r>
              <a:rPr lang="en">
                <a:solidFill>
                  <a:srgbClr val="000000"/>
                </a:solidFill>
                <a:uFill>
                  <a:noFill/>
                </a:uFill>
                <a:latin typeface="Verdana"/>
                <a:ea typeface="Verdana"/>
                <a:cs typeface="Verdana"/>
                <a:sym typeface="Verdana"/>
                <a:hlinkClick r:id="rId4"/>
              </a:rPr>
              <a:t>Part 67</a:t>
            </a:r>
            <a:r>
              <a:rPr lang="en">
                <a:solidFill>
                  <a:srgbClr val="000000"/>
                </a:solidFill>
                <a:latin typeface="Verdana"/>
                <a:ea typeface="Verdana"/>
                <a:cs typeface="Verdana"/>
                <a:sym typeface="Verdana"/>
              </a:rPr>
              <a:t> of this subchapter), or the lighting of bridges over navigable waters of the United States (</a:t>
            </a:r>
            <a:r>
              <a:rPr lang="en">
                <a:solidFill>
                  <a:srgbClr val="000000"/>
                </a:solidFill>
                <a:uFill>
                  <a:noFill/>
                </a:uFill>
                <a:latin typeface="Verdana"/>
                <a:ea typeface="Verdana"/>
                <a:cs typeface="Verdana"/>
                <a:sym typeface="Verdana"/>
                <a:hlinkClick r:id="rId5"/>
              </a:rPr>
              <a:t>Subchapter J</a:t>
            </a:r>
            <a:r>
              <a:rPr lang="en">
                <a:solidFill>
                  <a:srgbClr val="000000"/>
                </a:solidFill>
                <a:latin typeface="Verdana"/>
                <a:ea typeface="Verdana"/>
                <a:cs typeface="Verdana"/>
                <a:sym typeface="Verdana"/>
              </a:rPr>
              <a:t> of this subchapter)</a:t>
            </a:r>
            <a:endParaRPr>
              <a:solidFill>
                <a:srgbClr val="000000"/>
              </a:solidFill>
              <a:latin typeface="Verdana"/>
              <a:ea typeface="Verdana"/>
              <a:cs typeface="Verdana"/>
              <a:sym typeface="Verdana"/>
            </a:endParaRPr>
          </a:p>
          <a:p>
            <a:pPr indent="0" lvl="0" marL="0" rtl="0" algn="l">
              <a:spcBef>
                <a:spcPts val="8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Protection</a:t>
            </a:r>
            <a:endParaRPr/>
          </a:p>
        </p:txBody>
      </p:sp>
      <p:sp>
        <p:nvSpPr>
          <p:cNvPr id="127" name="Google Shape;127;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a:solidFill>
                  <a:srgbClr val="000000"/>
                </a:solidFill>
                <a:latin typeface="Verdana"/>
                <a:ea typeface="Verdana"/>
                <a:cs typeface="Verdana"/>
                <a:sym typeface="Verdana"/>
              </a:rPr>
              <a:t>§ 66.01-50 Protection of private aids to navigation.</a:t>
            </a:r>
            <a:endParaRPr b="1">
              <a:solidFill>
                <a:srgbClr val="000000"/>
              </a:solidFill>
              <a:latin typeface="Verdana"/>
              <a:ea typeface="Verdana"/>
              <a:cs typeface="Verdana"/>
              <a:sym typeface="Verdana"/>
            </a:endParaRPr>
          </a:p>
          <a:p>
            <a:pPr indent="0" lvl="0" marL="0" rtl="0" algn="l">
              <a:spcBef>
                <a:spcPts val="0"/>
              </a:spcBef>
              <a:spcAft>
                <a:spcPts val="0"/>
              </a:spcAft>
              <a:buNone/>
            </a:pPr>
            <a:r>
              <a:rPr lang="en">
                <a:solidFill>
                  <a:srgbClr val="000000"/>
                </a:solidFill>
                <a:latin typeface="Verdana"/>
                <a:ea typeface="Verdana"/>
                <a:cs typeface="Verdana"/>
                <a:sym typeface="Verdana"/>
              </a:rPr>
              <a:t>Private aids to navigation lawfully maintained under these regulations are entitled to the same protection against interference or obstruction as is afforded by law to Coast Guard aids to navigation (</a:t>
            </a:r>
            <a:r>
              <a:rPr lang="en">
                <a:solidFill>
                  <a:srgbClr val="000000"/>
                </a:solidFill>
                <a:uFill>
                  <a:noFill/>
                </a:uFill>
                <a:latin typeface="Verdana"/>
                <a:ea typeface="Verdana"/>
                <a:cs typeface="Verdana"/>
                <a:sym typeface="Verdana"/>
                <a:hlinkClick r:id="rId3"/>
              </a:rPr>
              <a:t>Part 70</a:t>
            </a:r>
            <a:r>
              <a:rPr lang="en">
                <a:solidFill>
                  <a:srgbClr val="000000"/>
                </a:solidFill>
                <a:latin typeface="Verdana"/>
                <a:ea typeface="Verdana"/>
                <a:cs typeface="Verdana"/>
                <a:sym typeface="Verdana"/>
              </a:rPr>
              <a:t> of this subchapter). If interference or obstruction occurs, a prompt report containing all the evidence available should be made to the Commander of the Coast Guard District in which the aids are located.</a:t>
            </a:r>
            <a:endParaRPr>
              <a:solidFill>
                <a:srgbClr val="000000"/>
              </a:solidFill>
              <a:latin typeface="Verdana"/>
              <a:ea typeface="Verdana"/>
              <a:cs typeface="Verdana"/>
              <a:sym typeface="Verdana"/>
            </a:endParaRPr>
          </a:p>
          <a:p>
            <a:pPr indent="0" lvl="0" marL="0" rtl="0" algn="l">
              <a:spcBef>
                <a:spcPts val="800"/>
              </a:spcBef>
              <a:spcAft>
                <a:spcPts val="0"/>
              </a:spcAft>
              <a:buNone/>
            </a:pPr>
            <a:r>
              <a:t/>
            </a:r>
            <a:endParaRPr>
              <a:solidFill>
                <a:srgbClr val="000000"/>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lang="en">
                <a:solidFill>
                  <a:srgbClr val="000000"/>
                </a:solidFill>
                <a:latin typeface="Verdana"/>
                <a:ea typeface="Verdana"/>
                <a:cs typeface="Verdana"/>
                <a:sym typeface="Verdana"/>
              </a:rPr>
              <a:t>If report is sent, penalties may be made by the Coast </a:t>
            </a:r>
            <a:r>
              <a:rPr lang="en">
                <a:solidFill>
                  <a:srgbClr val="000000"/>
                </a:solidFill>
                <a:latin typeface="Verdana"/>
                <a:ea typeface="Verdana"/>
                <a:cs typeface="Verdana"/>
                <a:sym typeface="Verdana"/>
              </a:rPr>
              <a:t>Guard</a:t>
            </a:r>
            <a:r>
              <a:rPr lang="en">
                <a:solidFill>
                  <a:srgbClr val="000000"/>
                </a:solidFill>
                <a:latin typeface="Verdana"/>
                <a:ea typeface="Verdana"/>
                <a:cs typeface="Verdana"/>
                <a:sym typeface="Verdana"/>
              </a:rPr>
              <a:t> to the appropriate parties.</a:t>
            </a:r>
            <a:endParaRPr>
              <a:solidFill>
                <a:srgbClr val="000000"/>
              </a:solidFill>
              <a:latin typeface="Verdana"/>
              <a:ea typeface="Verdana"/>
              <a:cs typeface="Verdana"/>
              <a:sym typeface="Verdana"/>
            </a:endParaRPr>
          </a:p>
          <a:p>
            <a:pPr indent="0" lvl="0" marL="0" rtl="0" algn="l">
              <a:spcBef>
                <a:spcPts val="8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311700" y="743001"/>
            <a:ext cx="8520600" cy="2006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Thank you</a:t>
            </a:r>
            <a:endParaRPr sz="3600"/>
          </a:p>
        </p:txBody>
      </p:sp>
      <p:sp>
        <p:nvSpPr>
          <p:cNvPr id="133" name="Google Shape;133;p25"/>
          <p:cNvSpPr txBox="1"/>
          <p:nvPr>
            <p:ph idx="1" type="body"/>
          </p:nvPr>
        </p:nvSpPr>
        <p:spPr>
          <a:xfrm>
            <a:off x="311700" y="2845182"/>
            <a:ext cx="8520600" cy="1300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Questions?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490250" y="1374700"/>
            <a:ext cx="8128500" cy="3242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800" u="sng">
                <a:solidFill>
                  <a:schemeClr val="hlink"/>
                </a:solidFill>
                <a:hlinkClick r:id="rId3"/>
              </a:rPr>
              <a:t>https://www.allposters.com/-sp/Oil-Tanker-Passes-Through-Valdez-Narrows-with-Chugach-Mountains-Posters_i3990370_.htm</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u="sng">
                <a:solidFill>
                  <a:schemeClr val="hlink"/>
                </a:solidFill>
                <a:hlinkClick r:id="rId4"/>
              </a:rPr>
              <a:t>https://www.carbonbrief.org/ocean-data-upgrade-confirms-pace-of-recent-warming</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139" name="Google Shape;139;p26"/>
          <p:cNvSpPr txBox="1"/>
          <p:nvPr/>
        </p:nvSpPr>
        <p:spPr>
          <a:xfrm>
            <a:off x="432475" y="154450"/>
            <a:ext cx="7120500" cy="63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ource Sans Pro"/>
                <a:ea typeface="Source Sans Pro"/>
                <a:cs typeface="Source Sans Pro"/>
                <a:sym typeface="Source Sans Pro"/>
              </a:rPr>
              <a:t>Pictures used</a:t>
            </a:r>
            <a:endParaRPr sz="3600">
              <a:solidFill>
                <a:srgbClr val="FFFFFF"/>
              </a:solidFill>
              <a:latin typeface="Source Sans Pro"/>
              <a:ea typeface="Source Sans Pro"/>
              <a:cs typeface="Source Sans Pro"/>
              <a:sym typeface="Source Sans Pr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7"/>
          <p:cNvSpPr txBox="1"/>
          <p:nvPr/>
        </p:nvSpPr>
        <p:spPr>
          <a:xfrm>
            <a:off x="432475" y="154450"/>
            <a:ext cx="7923900" cy="66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ource Sans Pro"/>
                <a:ea typeface="Source Sans Pro"/>
                <a:cs typeface="Source Sans Pro"/>
                <a:sym typeface="Source Sans Pro"/>
              </a:rPr>
              <a:t>Works cited</a:t>
            </a:r>
            <a:endParaRPr sz="3600">
              <a:solidFill>
                <a:srgbClr val="FFFFFF"/>
              </a:solidFill>
              <a:latin typeface="Source Sans Pro"/>
              <a:ea typeface="Source Sans Pro"/>
              <a:cs typeface="Source Sans Pro"/>
              <a:sym typeface="Source Sans Pro"/>
            </a:endParaRPr>
          </a:p>
        </p:txBody>
      </p:sp>
      <p:sp>
        <p:nvSpPr>
          <p:cNvPr id="145" name="Google Shape;145;p27"/>
          <p:cNvSpPr txBox="1"/>
          <p:nvPr/>
        </p:nvSpPr>
        <p:spPr>
          <a:xfrm>
            <a:off x="293475" y="834075"/>
            <a:ext cx="8510700" cy="39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Source Sans Pro"/>
                <a:ea typeface="Source Sans Pro"/>
                <a:cs typeface="Source Sans Pro"/>
                <a:sym typeface="Source Sans Pro"/>
                <a:hlinkClick r:id="rId3"/>
              </a:rPr>
              <a:t>https://www.navcen.uscg.gov/pdf/AIS/CG_2554_Paton.pdf</a:t>
            </a:r>
            <a:endParaRPr>
              <a:latin typeface="Source Sans Pro"/>
              <a:ea typeface="Source Sans Pro"/>
              <a:cs typeface="Source Sans Pro"/>
              <a:sym typeface="Source Sans Pro"/>
            </a:endParaRPr>
          </a:p>
          <a:p>
            <a:pPr indent="0" lvl="0" marL="0" rtl="0" algn="l">
              <a:spcBef>
                <a:spcPts val="0"/>
              </a:spcBef>
              <a:spcAft>
                <a:spcPts val="0"/>
              </a:spcAft>
              <a:buNone/>
            </a:pPr>
            <a:r>
              <a:t/>
            </a:r>
            <a:endParaRPr>
              <a:latin typeface="Source Sans Pro"/>
              <a:ea typeface="Source Sans Pro"/>
              <a:cs typeface="Source Sans Pro"/>
              <a:sym typeface="Source Sans Pro"/>
            </a:endParaRPr>
          </a:p>
          <a:p>
            <a:pPr indent="0" lvl="0" marL="0" rtl="0" algn="l">
              <a:spcBef>
                <a:spcPts val="0"/>
              </a:spcBef>
              <a:spcAft>
                <a:spcPts val="0"/>
              </a:spcAft>
              <a:buNone/>
            </a:pPr>
            <a:r>
              <a:rPr lang="en" u="sng">
                <a:solidFill>
                  <a:schemeClr val="hlink"/>
                </a:solidFill>
                <a:latin typeface="Source Sans Pro"/>
                <a:ea typeface="Source Sans Pro"/>
                <a:cs typeface="Source Sans Pro"/>
                <a:sym typeface="Source Sans Pro"/>
                <a:hlinkClick r:id="rId4"/>
              </a:rPr>
              <a:t>https://www.law.cornell.edu/cfr/text/33/part-66</a:t>
            </a:r>
            <a:endParaRPr>
              <a:latin typeface="Source Sans Pro"/>
              <a:ea typeface="Source Sans Pro"/>
              <a:cs typeface="Source Sans Pro"/>
              <a:sym typeface="Source Sans Pro"/>
            </a:endParaRPr>
          </a:p>
          <a:p>
            <a:pPr indent="0" lvl="0" marL="0" rtl="0" algn="l">
              <a:spcBef>
                <a:spcPts val="0"/>
              </a:spcBef>
              <a:spcAft>
                <a:spcPts val="0"/>
              </a:spcAft>
              <a:buNone/>
            </a:pPr>
            <a:r>
              <a:t/>
            </a:r>
            <a:endParaRPr>
              <a:latin typeface="Source Sans Pro"/>
              <a:ea typeface="Source Sans Pro"/>
              <a:cs typeface="Source Sans Pro"/>
              <a:sym typeface="Source Sans Pro"/>
            </a:endParaRPr>
          </a:p>
          <a:p>
            <a:pPr indent="0" lvl="0" marL="0" rtl="0" algn="l">
              <a:spcBef>
                <a:spcPts val="0"/>
              </a:spcBef>
              <a:spcAft>
                <a:spcPts val="0"/>
              </a:spcAft>
              <a:buNone/>
            </a:pPr>
            <a:r>
              <a:rPr lang="en" u="sng">
                <a:solidFill>
                  <a:schemeClr val="hlink"/>
                </a:solidFill>
                <a:latin typeface="Source Sans Pro"/>
                <a:ea typeface="Source Sans Pro"/>
                <a:cs typeface="Source Sans Pro"/>
                <a:sym typeface="Source Sans Pro"/>
                <a:hlinkClick r:id="rId5"/>
              </a:rPr>
              <a:t>https://www.law.cornell.edu/cfr/text/33/66.01-50</a:t>
            </a:r>
            <a:endParaRPr>
              <a:latin typeface="Source Sans Pro"/>
              <a:ea typeface="Source Sans Pro"/>
              <a:cs typeface="Source Sans Pro"/>
              <a:sym typeface="Source Sans Pro"/>
            </a:endParaRPr>
          </a:p>
          <a:p>
            <a:pPr indent="0" lvl="0" marL="0" rtl="0" algn="l">
              <a:spcBef>
                <a:spcPts val="0"/>
              </a:spcBef>
              <a:spcAft>
                <a:spcPts val="0"/>
              </a:spcAft>
              <a:buNone/>
            </a:pPr>
            <a:r>
              <a:t/>
            </a:r>
            <a:endParaRPr>
              <a:latin typeface="Source Sans Pro"/>
              <a:ea typeface="Source Sans Pro"/>
              <a:cs typeface="Source Sans Pro"/>
              <a:sym typeface="Source Sans Pro"/>
            </a:endParaRPr>
          </a:p>
          <a:p>
            <a:pPr indent="0" lvl="0" marL="0" rtl="0" algn="l">
              <a:spcBef>
                <a:spcPts val="0"/>
              </a:spcBef>
              <a:spcAft>
                <a:spcPts val="0"/>
              </a:spcAft>
              <a:buNone/>
            </a:pPr>
            <a:r>
              <a:rPr lang="en" u="sng">
                <a:solidFill>
                  <a:schemeClr val="hlink"/>
                </a:solidFill>
                <a:latin typeface="Source Sans Pro"/>
                <a:ea typeface="Source Sans Pro"/>
                <a:cs typeface="Source Sans Pro"/>
                <a:sym typeface="Source Sans Pro"/>
                <a:hlinkClick r:id="rId6"/>
              </a:rPr>
              <a:t>https://apps.oria.wa.gov/permithandbook/permitdetail/98</a:t>
            </a:r>
            <a:endParaRPr>
              <a:latin typeface="Source Sans Pro"/>
              <a:ea typeface="Source Sans Pro"/>
              <a:cs typeface="Source Sans Pro"/>
              <a:sym typeface="Source Sans Pro"/>
            </a:endParaRPr>
          </a:p>
          <a:p>
            <a:pPr indent="0" lvl="0" marL="0" rtl="0" algn="l">
              <a:spcBef>
                <a:spcPts val="0"/>
              </a:spcBef>
              <a:spcAft>
                <a:spcPts val="0"/>
              </a:spcAft>
              <a:buNone/>
            </a:pPr>
            <a:r>
              <a:t/>
            </a:r>
            <a:endParaRPr>
              <a:latin typeface="Source Sans Pro"/>
              <a:ea typeface="Source Sans Pro"/>
              <a:cs typeface="Source Sans Pro"/>
              <a:sym typeface="Source Sans Pro"/>
            </a:endParaRPr>
          </a:p>
          <a:p>
            <a:pPr indent="0" lvl="0" marL="0" rtl="0" algn="l">
              <a:spcBef>
                <a:spcPts val="0"/>
              </a:spcBef>
              <a:spcAft>
                <a:spcPts val="0"/>
              </a:spcAft>
              <a:buNone/>
            </a:pPr>
            <a:r>
              <a:t/>
            </a:r>
            <a:endParaRPr>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33 CFR Part 66 - Private Aids to Navigation</a:t>
            </a:r>
            <a:endParaRPr/>
          </a:p>
        </p:txBody>
      </p:sp>
      <p:sp>
        <p:nvSpPr>
          <p:cNvPr id="65" name="Google Shape;65;p14"/>
          <p:cNvSpPr txBox="1"/>
          <p:nvPr>
            <p:ph idx="1" type="body"/>
          </p:nvPr>
        </p:nvSpPr>
        <p:spPr>
          <a:xfrm>
            <a:off x="311700" y="98257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100"/>
              <a:t>Code of Federal Regulations</a:t>
            </a:r>
            <a:endParaRPr sz="2100"/>
          </a:p>
        </p:txBody>
      </p:sp>
      <p:sp>
        <p:nvSpPr>
          <p:cNvPr id="66" name="Google Shape;66;p14"/>
          <p:cNvSpPr txBox="1"/>
          <p:nvPr/>
        </p:nvSpPr>
        <p:spPr>
          <a:xfrm>
            <a:off x="432475" y="1529150"/>
            <a:ext cx="4772700" cy="342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Source Sans Pro"/>
                <a:ea typeface="Source Sans Pro"/>
                <a:cs typeface="Source Sans Pro"/>
                <a:sym typeface="Source Sans Pro"/>
              </a:rPr>
              <a:t>PURPOSE</a:t>
            </a:r>
            <a:endParaRPr sz="1800">
              <a:latin typeface="Source Sans Pro"/>
              <a:ea typeface="Source Sans Pro"/>
              <a:cs typeface="Source Sans Pro"/>
              <a:sym typeface="Source Sans Pro"/>
            </a:endParaRPr>
          </a:p>
          <a:p>
            <a:pPr indent="0" lvl="0" marL="0" rtl="0" algn="l">
              <a:spcBef>
                <a:spcPts val="0"/>
              </a:spcBef>
              <a:spcAft>
                <a:spcPts val="0"/>
              </a:spcAft>
              <a:buNone/>
            </a:pPr>
            <a:r>
              <a:rPr lang="en" sz="1800">
                <a:latin typeface="Source Sans Pro"/>
                <a:ea typeface="Source Sans Pro"/>
                <a:cs typeface="Source Sans Pro"/>
                <a:sym typeface="Source Sans Pro"/>
              </a:rPr>
              <a:t>Private Aids to Navigation (PATON) </a:t>
            </a:r>
            <a:r>
              <a:rPr lang="en" sz="1800">
                <a:latin typeface="Source Sans Pro"/>
                <a:ea typeface="Source Sans Pro"/>
                <a:cs typeface="Source Sans Pro"/>
                <a:sym typeface="Source Sans Pro"/>
              </a:rPr>
              <a:t>refers</a:t>
            </a:r>
            <a:r>
              <a:rPr lang="en" sz="1800">
                <a:latin typeface="Source Sans Pro"/>
                <a:ea typeface="Source Sans Pro"/>
                <a:cs typeface="Source Sans Pro"/>
                <a:sym typeface="Source Sans Pro"/>
              </a:rPr>
              <a:t> to all marine aids to </a:t>
            </a:r>
            <a:r>
              <a:rPr lang="en" sz="1800">
                <a:latin typeface="Source Sans Pro"/>
                <a:ea typeface="Source Sans Pro"/>
                <a:cs typeface="Source Sans Pro"/>
                <a:sym typeface="Source Sans Pro"/>
              </a:rPr>
              <a:t>maritime</a:t>
            </a:r>
            <a:r>
              <a:rPr lang="en" sz="1800">
                <a:latin typeface="Source Sans Pro"/>
                <a:ea typeface="Source Sans Pro"/>
                <a:cs typeface="Source Sans Pro"/>
                <a:sym typeface="Source Sans Pro"/>
              </a:rPr>
              <a:t> navigation in the federally recognized waters of the US</a:t>
            </a:r>
            <a:endParaRPr sz="1800">
              <a:latin typeface="Source Sans Pro"/>
              <a:ea typeface="Source Sans Pro"/>
              <a:cs typeface="Source Sans Pro"/>
              <a:sym typeface="Source Sans Pro"/>
            </a:endParaRPr>
          </a:p>
          <a:p>
            <a:pPr indent="0" lvl="0" marL="0" rtl="0" algn="l">
              <a:spcBef>
                <a:spcPts val="0"/>
              </a:spcBef>
              <a:spcAft>
                <a:spcPts val="0"/>
              </a:spcAft>
              <a:buNone/>
            </a:pPr>
            <a:r>
              <a:rPr lang="en" sz="1800">
                <a:latin typeface="Source Sans Pro"/>
                <a:ea typeface="Source Sans Pro"/>
                <a:cs typeface="Source Sans Pro"/>
                <a:sym typeface="Source Sans Pro"/>
              </a:rPr>
              <a:t>EXAMPLES OF AID</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Lighted structures</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Day beacons</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Lighted and unlighted buoys </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Fog signals</a:t>
            </a:r>
            <a:endParaRPr sz="1800">
              <a:latin typeface="Source Sans Pro"/>
              <a:ea typeface="Source Sans Pro"/>
              <a:cs typeface="Source Sans Pro"/>
              <a:sym typeface="Source Sans Pro"/>
            </a:endParaRPr>
          </a:p>
          <a:p>
            <a:pPr indent="0" lvl="0" marL="0" rtl="0" algn="l">
              <a:spcBef>
                <a:spcPts val="0"/>
              </a:spcBef>
              <a:spcAft>
                <a:spcPts val="0"/>
              </a:spcAft>
              <a:buNone/>
            </a:pPr>
            <a:r>
              <a:rPr lang="en" sz="1800">
                <a:latin typeface="Source Sans Pro"/>
                <a:ea typeface="Source Sans Pro"/>
                <a:cs typeface="Source Sans Pro"/>
                <a:sym typeface="Source Sans Pro"/>
              </a:rPr>
              <a:t>EXCLUDING</a:t>
            </a:r>
            <a:endParaRPr sz="1800">
              <a:latin typeface="Source Sans Pro"/>
              <a:ea typeface="Source Sans Pro"/>
              <a:cs typeface="Source Sans Pro"/>
              <a:sym typeface="Source Sans Pro"/>
            </a:endParaRPr>
          </a:p>
          <a:p>
            <a:pPr indent="0" lvl="0" marL="0" rtl="0" algn="l">
              <a:spcBef>
                <a:spcPts val="0"/>
              </a:spcBef>
              <a:spcAft>
                <a:spcPts val="0"/>
              </a:spcAft>
              <a:buNone/>
            </a:pPr>
            <a:r>
              <a:rPr lang="en" sz="1800">
                <a:latin typeface="Source Sans Pro"/>
                <a:ea typeface="Source Sans Pro"/>
                <a:cs typeface="Source Sans Pro"/>
                <a:sym typeface="Source Sans Pro"/>
              </a:rPr>
              <a:t>Any PATON </a:t>
            </a:r>
            <a:r>
              <a:rPr lang="en" sz="1800">
                <a:latin typeface="Source Sans Pro"/>
                <a:ea typeface="Source Sans Pro"/>
                <a:cs typeface="Source Sans Pro"/>
                <a:sym typeface="Source Sans Pro"/>
              </a:rPr>
              <a:t>operated</a:t>
            </a:r>
            <a:r>
              <a:rPr lang="en" sz="1800">
                <a:latin typeface="Source Sans Pro"/>
                <a:ea typeface="Source Sans Pro"/>
                <a:cs typeface="Source Sans Pro"/>
                <a:sym typeface="Source Sans Pro"/>
              </a:rPr>
              <a:t> in State waters or </a:t>
            </a:r>
            <a:r>
              <a:rPr lang="en" sz="1800">
                <a:latin typeface="Source Sans Pro"/>
                <a:ea typeface="Source Sans Pro"/>
                <a:cs typeface="Source Sans Pro"/>
                <a:sym typeface="Source Sans Pro"/>
              </a:rPr>
              <a:t>operated</a:t>
            </a:r>
            <a:r>
              <a:rPr lang="en" sz="1800">
                <a:latin typeface="Source Sans Pro"/>
                <a:ea typeface="Source Sans Pro"/>
                <a:cs typeface="Source Sans Pro"/>
                <a:sym typeface="Source Sans Pro"/>
              </a:rPr>
              <a:t> by the Federal Government.</a:t>
            </a:r>
            <a:endParaRPr sz="1800">
              <a:latin typeface="Source Sans Pro"/>
              <a:ea typeface="Source Sans Pro"/>
              <a:cs typeface="Source Sans Pro"/>
              <a:sym typeface="Source Sans Pro"/>
            </a:endParaRPr>
          </a:p>
        </p:txBody>
      </p:sp>
      <p:pic>
        <p:nvPicPr>
          <p:cNvPr descr="Oil Tanker Passes Through Valdez Narrows with Chugach Mountains ..." id="67" name="Google Shape;67;p14"/>
          <p:cNvPicPr preferRelativeResize="0"/>
          <p:nvPr/>
        </p:nvPicPr>
        <p:blipFill>
          <a:blip r:embed="rId3">
            <a:alphaModFix/>
          </a:blip>
          <a:stretch>
            <a:fillRect/>
          </a:stretch>
        </p:blipFill>
        <p:spPr>
          <a:xfrm>
            <a:off x="5357575" y="1758375"/>
            <a:ext cx="3634025" cy="272873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265500" y="1181700"/>
            <a:ext cx="4045200" cy="153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PATON </a:t>
            </a:r>
            <a:endParaRPr/>
          </a:p>
        </p:txBody>
      </p:sp>
      <p:sp>
        <p:nvSpPr>
          <p:cNvPr id="73" name="Google Shape;73;p15"/>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rPr>
              <a:t>EXCLUSIONS</a:t>
            </a:r>
            <a:endParaRPr>
              <a:solidFill>
                <a:srgbClr val="000000"/>
              </a:solidFill>
            </a:endParaRPr>
          </a:p>
        </p:txBody>
      </p:sp>
      <p:sp>
        <p:nvSpPr>
          <p:cNvPr id="74" name="Google Shape;74;p1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n"/>
              <a:t>Non-commercial, single boat, mooring </a:t>
            </a:r>
            <a:r>
              <a:rPr lang="en"/>
              <a:t>buoys</a:t>
            </a:r>
            <a:endParaRPr/>
          </a:p>
          <a:p>
            <a:pPr indent="-342900" lvl="0" marL="457200" rtl="0" algn="l">
              <a:spcBef>
                <a:spcPts val="0"/>
              </a:spcBef>
              <a:spcAft>
                <a:spcPts val="0"/>
              </a:spcAft>
              <a:buSzPts val="1800"/>
              <a:buChar char="●"/>
            </a:pPr>
            <a:r>
              <a:rPr lang="en"/>
              <a:t>Swim buoys</a:t>
            </a:r>
            <a:endParaRPr/>
          </a:p>
          <a:p>
            <a:pPr indent="-342900" lvl="0" marL="457200" rtl="0" algn="l">
              <a:spcBef>
                <a:spcPts val="0"/>
              </a:spcBef>
              <a:spcAft>
                <a:spcPts val="0"/>
              </a:spcAft>
              <a:buSzPts val="1800"/>
              <a:buChar char="●"/>
            </a:pPr>
            <a:r>
              <a:rPr lang="en"/>
              <a:t>No wake buoys</a:t>
            </a:r>
            <a:endParaRPr/>
          </a:p>
          <a:p>
            <a:pPr indent="-342900" lvl="0" marL="457200" rtl="0" algn="l">
              <a:spcBef>
                <a:spcPts val="0"/>
              </a:spcBef>
              <a:spcAft>
                <a:spcPts val="0"/>
              </a:spcAft>
              <a:buSzPts val="1800"/>
              <a:buChar char="●"/>
            </a:pPr>
            <a:r>
              <a:rPr lang="en"/>
              <a:t>Race course buoys</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*most things that have “minimal adverse </a:t>
            </a:r>
            <a:r>
              <a:rPr lang="en"/>
              <a:t>effect</a:t>
            </a:r>
            <a:r>
              <a:rPr lang="en"/>
              <a:t>” on navigation and display all appropriate markings, or that are informational*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Process</a:t>
            </a:r>
            <a:endParaRPr/>
          </a:p>
        </p:txBody>
      </p:sp>
      <p:sp>
        <p:nvSpPr>
          <p:cNvPr id="80" name="Google Shape;80;p16"/>
          <p:cNvSpPr txBox="1"/>
          <p:nvPr/>
        </p:nvSpPr>
        <p:spPr>
          <a:xfrm>
            <a:off x="417050" y="1189350"/>
            <a:ext cx="8520600" cy="3768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2"/>
              </a:buClr>
              <a:buSzPts val="1100"/>
              <a:buFont typeface="Arial"/>
              <a:buNone/>
            </a:pPr>
            <a:r>
              <a:rPr b="1" lang="en" sz="1800">
                <a:latin typeface="Verdana"/>
                <a:ea typeface="Verdana"/>
                <a:cs typeface="Verdana"/>
                <a:sym typeface="Verdana"/>
              </a:rPr>
              <a:t>§ 66.01-5 Application procedure.</a:t>
            </a:r>
            <a:endParaRPr b="1" sz="1800">
              <a:latin typeface="Verdana"/>
              <a:ea typeface="Verdana"/>
              <a:cs typeface="Verdana"/>
              <a:sym typeface="Verdana"/>
            </a:endParaRPr>
          </a:p>
          <a:p>
            <a:pPr indent="0" lvl="0" marL="0" rtl="0" algn="l">
              <a:lnSpc>
                <a:spcPct val="115000"/>
              </a:lnSpc>
              <a:spcBef>
                <a:spcPts val="0"/>
              </a:spcBef>
              <a:spcAft>
                <a:spcPts val="0"/>
              </a:spcAft>
              <a:buClr>
                <a:schemeClr val="dk2"/>
              </a:buClr>
              <a:buSzPts val="1100"/>
              <a:buFont typeface="Arial"/>
              <a:buNone/>
            </a:pPr>
            <a:r>
              <a:rPr lang="en" sz="1800">
                <a:latin typeface="Verdana"/>
                <a:ea typeface="Verdana"/>
                <a:cs typeface="Verdana"/>
                <a:sym typeface="Verdana"/>
              </a:rPr>
              <a:t>To establish and maintain, discontinue, change, or transfer ownership of a private</a:t>
            </a:r>
            <a:r>
              <a:rPr lang="en" sz="1800">
                <a:uFill>
                  <a:noFill/>
                </a:uFill>
                <a:latin typeface="Verdana"/>
                <a:ea typeface="Verdana"/>
                <a:cs typeface="Verdana"/>
                <a:sym typeface="Verdana"/>
                <a:hlinkClick r:id="rId3"/>
              </a:rPr>
              <a:t> aid to navigation</a:t>
            </a:r>
            <a:r>
              <a:rPr lang="en" sz="1800">
                <a:latin typeface="Verdana"/>
                <a:ea typeface="Verdana"/>
                <a:cs typeface="Verdana"/>
                <a:sym typeface="Verdana"/>
              </a:rPr>
              <a:t>, you must apply to the Commander of the Coast Guard District in which the aid is or will be located. You must complete all parts of the form applicable to the aid concerned, and must forward the application to the</a:t>
            </a:r>
            <a:r>
              <a:rPr lang="en" sz="1800">
                <a:uFill>
                  <a:noFill/>
                </a:uFill>
                <a:latin typeface="Verdana"/>
                <a:ea typeface="Verdana"/>
                <a:cs typeface="Verdana"/>
                <a:sym typeface="Verdana"/>
                <a:hlinkClick r:id="rId4"/>
              </a:rPr>
              <a:t> District Commander</a:t>
            </a:r>
            <a:r>
              <a:rPr lang="en" sz="1800">
                <a:latin typeface="Verdana"/>
                <a:ea typeface="Verdana"/>
                <a:cs typeface="Verdana"/>
                <a:sym typeface="Verdana"/>
              </a:rPr>
              <a:t>. You must include the following information:</a:t>
            </a:r>
            <a:endParaRPr sz="1800">
              <a:latin typeface="Verdana"/>
              <a:ea typeface="Verdana"/>
              <a:cs typeface="Verdana"/>
              <a:sym typeface="Verdana"/>
            </a:endParaRPr>
          </a:p>
          <a:p>
            <a:pPr indent="0" lvl="0" marL="0" rtl="0" algn="l">
              <a:lnSpc>
                <a:spcPct val="115000"/>
              </a:lnSpc>
              <a:spcBef>
                <a:spcPts val="800"/>
              </a:spcBef>
              <a:spcAft>
                <a:spcPts val="800"/>
              </a:spcAft>
              <a:buNone/>
            </a:pPr>
            <a:r>
              <a:rPr b="1" lang="en" sz="1800">
                <a:latin typeface="Verdana"/>
                <a:ea typeface="Verdana"/>
                <a:cs typeface="Verdana"/>
                <a:sym typeface="Verdana"/>
              </a:rPr>
              <a:t>(a)</a:t>
            </a:r>
            <a:r>
              <a:rPr lang="en" sz="1800">
                <a:latin typeface="Verdana"/>
                <a:ea typeface="Verdana"/>
                <a:cs typeface="Verdana"/>
                <a:sym typeface="Verdana"/>
              </a:rPr>
              <a:t> The proposed position of the</a:t>
            </a:r>
            <a:r>
              <a:rPr lang="en" sz="1800">
                <a:uFill>
                  <a:noFill/>
                </a:uFill>
                <a:latin typeface="Verdana"/>
                <a:ea typeface="Verdana"/>
                <a:cs typeface="Verdana"/>
                <a:sym typeface="Verdana"/>
                <a:hlinkClick r:id="rId5"/>
              </a:rPr>
              <a:t> aid to navigation</a:t>
            </a:r>
            <a:r>
              <a:rPr lang="en" sz="1800">
                <a:latin typeface="Verdana"/>
                <a:ea typeface="Verdana"/>
                <a:cs typeface="Verdana"/>
                <a:sym typeface="Verdana"/>
              </a:rPr>
              <a:t> by two or more horizontal angles, bearings and distance from charted landmarks, or the latitude and longitude as determined by GPS or differential GPS. Attach a section of chart or sketch showing the proposed position.</a:t>
            </a:r>
            <a:endParaRPr sz="1800">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Process Cont.</a:t>
            </a:r>
            <a:endParaRPr/>
          </a:p>
        </p:txBody>
      </p:sp>
      <p:sp>
        <p:nvSpPr>
          <p:cNvPr id="86" name="Google Shape;86;p17"/>
          <p:cNvSpPr txBox="1"/>
          <p:nvPr>
            <p:ph idx="1" type="body"/>
          </p:nvPr>
        </p:nvSpPr>
        <p:spPr>
          <a:xfrm>
            <a:off x="311700" y="1152475"/>
            <a:ext cx="8520600" cy="38520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2"/>
              </a:buClr>
              <a:buSzPts val="1100"/>
              <a:buFont typeface="Arial"/>
              <a:buNone/>
            </a:pPr>
            <a:r>
              <a:rPr b="1" lang="en">
                <a:solidFill>
                  <a:schemeClr val="dk2"/>
                </a:solidFill>
                <a:latin typeface="Verdana"/>
                <a:ea typeface="Verdana"/>
                <a:cs typeface="Verdana"/>
                <a:sym typeface="Verdana"/>
              </a:rPr>
              <a:t>(b)</a:t>
            </a:r>
            <a:r>
              <a:rPr lang="en">
                <a:solidFill>
                  <a:schemeClr val="dk2"/>
                </a:solidFill>
                <a:latin typeface="Verdana"/>
                <a:ea typeface="Verdana"/>
                <a:cs typeface="Verdana"/>
                <a:sym typeface="Verdana"/>
              </a:rPr>
              <a:t> The name and address of the</a:t>
            </a:r>
            <a:r>
              <a:rPr lang="en">
                <a:solidFill>
                  <a:schemeClr val="dk2"/>
                </a:solidFill>
                <a:uFill>
                  <a:noFill/>
                </a:uFill>
                <a:latin typeface="Verdana"/>
                <a:ea typeface="Verdana"/>
                <a:cs typeface="Verdana"/>
                <a:sym typeface="Verdana"/>
                <a:hlinkClick r:id="rId3"/>
              </a:rPr>
              <a:t> person</a:t>
            </a:r>
            <a:r>
              <a:rPr lang="en">
                <a:solidFill>
                  <a:schemeClr val="dk2"/>
                </a:solidFill>
                <a:latin typeface="Verdana"/>
                <a:ea typeface="Verdana"/>
                <a:cs typeface="Verdana"/>
                <a:sym typeface="Verdana"/>
              </a:rPr>
              <a:t> at whose expense the aid will be maintained.</a:t>
            </a:r>
            <a:endParaRPr>
              <a:solidFill>
                <a:schemeClr val="dk2"/>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b="1" lang="en">
                <a:solidFill>
                  <a:schemeClr val="dk2"/>
                </a:solidFill>
                <a:latin typeface="Verdana"/>
                <a:ea typeface="Verdana"/>
                <a:cs typeface="Verdana"/>
                <a:sym typeface="Verdana"/>
              </a:rPr>
              <a:t>(c)</a:t>
            </a:r>
            <a:r>
              <a:rPr lang="en">
                <a:solidFill>
                  <a:schemeClr val="dk2"/>
                </a:solidFill>
                <a:latin typeface="Verdana"/>
                <a:ea typeface="Verdana"/>
                <a:cs typeface="Verdana"/>
                <a:sym typeface="Verdana"/>
              </a:rPr>
              <a:t> The name and address of the</a:t>
            </a:r>
            <a:r>
              <a:rPr lang="en">
                <a:solidFill>
                  <a:schemeClr val="dk2"/>
                </a:solidFill>
                <a:uFill>
                  <a:noFill/>
                </a:uFill>
                <a:latin typeface="Verdana"/>
                <a:ea typeface="Verdana"/>
                <a:cs typeface="Verdana"/>
                <a:sym typeface="Verdana"/>
                <a:hlinkClick r:id="rId4"/>
              </a:rPr>
              <a:t> person</a:t>
            </a:r>
            <a:r>
              <a:rPr lang="en">
                <a:solidFill>
                  <a:schemeClr val="dk2"/>
                </a:solidFill>
                <a:latin typeface="Verdana"/>
                <a:ea typeface="Verdana"/>
                <a:cs typeface="Verdana"/>
                <a:sym typeface="Verdana"/>
              </a:rPr>
              <a:t> who will maintain the</a:t>
            </a:r>
            <a:r>
              <a:rPr lang="en">
                <a:solidFill>
                  <a:schemeClr val="dk2"/>
                </a:solidFill>
                <a:uFill>
                  <a:noFill/>
                </a:uFill>
                <a:latin typeface="Verdana"/>
                <a:ea typeface="Verdana"/>
                <a:cs typeface="Verdana"/>
                <a:sym typeface="Verdana"/>
                <a:hlinkClick r:id="rId5"/>
              </a:rPr>
              <a:t> aid to navigation</a:t>
            </a:r>
            <a:r>
              <a:rPr lang="en">
                <a:solidFill>
                  <a:schemeClr val="dk2"/>
                </a:solidFill>
                <a:latin typeface="Verdana"/>
                <a:ea typeface="Verdana"/>
                <a:cs typeface="Verdana"/>
                <a:sym typeface="Verdana"/>
              </a:rPr>
              <a:t>.</a:t>
            </a:r>
            <a:endParaRPr>
              <a:solidFill>
                <a:schemeClr val="dk2"/>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b="1" lang="en">
                <a:solidFill>
                  <a:schemeClr val="dk2"/>
                </a:solidFill>
                <a:latin typeface="Verdana"/>
                <a:ea typeface="Verdana"/>
                <a:cs typeface="Verdana"/>
                <a:sym typeface="Verdana"/>
              </a:rPr>
              <a:t>(d)</a:t>
            </a:r>
            <a:r>
              <a:rPr lang="en">
                <a:solidFill>
                  <a:schemeClr val="dk2"/>
                </a:solidFill>
                <a:latin typeface="Verdana"/>
                <a:ea typeface="Verdana"/>
                <a:cs typeface="Verdana"/>
                <a:sym typeface="Verdana"/>
              </a:rPr>
              <a:t> The time and dates during which it is proposed to operate the aid.</a:t>
            </a:r>
            <a:endParaRPr>
              <a:solidFill>
                <a:schemeClr val="dk2"/>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b="1" lang="en">
                <a:solidFill>
                  <a:schemeClr val="dk2"/>
                </a:solidFill>
                <a:latin typeface="Verdana"/>
                <a:ea typeface="Verdana"/>
                <a:cs typeface="Verdana"/>
                <a:sym typeface="Verdana"/>
              </a:rPr>
              <a:t>(e)</a:t>
            </a:r>
            <a:r>
              <a:rPr lang="en">
                <a:solidFill>
                  <a:schemeClr val="dk2"/>
                </a:solidFill>
                <a:latin typeface="Verdana"/>
                <a:ea typeface="Verdana"/>
                <a:cs typeface="Verdana"/>
                <a:sym typeface="Verdana"/>
              </a:rPr>
              <a:t> The necessity for the aid.</a:t>
            </a:r>
            <a:endParaRPr>
              <a:solidFill>
                <a:schemeClr val="dk2"/>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b="1" lang="en">
                <a:solidFill>
                  <a:schemeClr val="dk2"/>
                </a:solidFill>
                <a:latin typeface="Verdana"/>
                <a:ea typeface="Verdana"/>
                <a:cs typeface="Verdana"/>
                <a:sym typeface="Verdana"/>
              </a:rPr>
              <a:t>(f)</a:t>
            </a:r>
            <a:r>
              <a:rPr lang="en">
                <a:solidFill>
                  <a:schemeClr val="dk2"/>
                </a:solidFill>
                <a:latin typeface="Verdana"/>
                <a:ea typeface="Verdana"/>
                <a:cs typeface="Verdana"/>
                <a:sym typeface="Verdana"/>
              </a:rPr>
              <a:t> For lights: The color, characteristic, range, effective intensity, height above water, and description of illuminating apparatus. Attach a copy of the manufacturer's data sheet to the application.</a:t>
            </a:r>
            <a:endParaRPr>
              <a:solidFill>
                <a:schemeClr val="dk2"/>
              </a:solidFill>
            </a:endParaRPr>
          </a:p>
          <a:p>
            <a:pPr indent="0" lvl="0" marL="0" rtl="0" algn="l">
              <a:spcBef>
                <a:spcPts val="8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Process Cont.</a:t>
            </a:r>
            <a:endParaRPr/>
          </a:p>
        </p:txBody>
      </p:sp>
      <p:sp>
        <p:nvSpPr>
          <p:cNvPr id="92" name="Google Shape;92;p18"/>
          <p:cNvSpPr txBox="1"/>
          <p:nvPr>
            <p:ph idx="1" type="body"/>
          </p:nvPr>
        </p:nvSpPr>
        <p:spPr>
          <a:xfrm>
            <a:off x="311700" y="1152475"/>
            <a:ext cx="8520600" cy="37440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2"/>
              </a:buClr>
              <a:buSzPts val="1100"/>
              <a:buFont typeface="Arial"/>
              <a:buNone/>
            </a:pPr>
            <a:r>
              <a:rPr b="1" lang="en">
                <a:solidFill>
                  <a:schemeClr val="dk2"/>
                </a:solidFill>
                <a:latin typeface="Verdana"/>
                <a:ea typeface="Verdana"/>
                <a:cs typeface="Verdana"/>
                <a:sym typeface="Verdana"/>
              </a:rPr>
              <a:t>(g)</a:t>
            </a:r>
            <a:r>
              <a:rPr lang="en">
                <a:solidFill>
                  <a:schemeClr val="dk2"/>
                </a:solidFill>
                <a:latin typeface="Verdana"/>
                <a:ea typeface="Verdana"/>
                <a:cs typeface="Verdana"/>
                <a:sym typeface="Verdana"/>
              </a:rPr>
              <a:t> For sound signals: Type (whistle, horn, bell, etc.) and characteristic.</a:t>
            </a:r>
            <a:endParaRPr>
              <a:solidFill>
                <a:schemeClr val="dk2"/>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b="1" lang="en">
                <a:solidFill>
                  <a:schemeClr val="dk2"/>
                </a:solidFill>
                <a:latin typeface="Verdana"/>
                <a:ea typeface="Verdana"/>
                <a:cs typeface="Verdana"/>
                <a:sym typeface="Verdana"/>
              </a:rPr>
              <a:t>(h)</a:t>
            </a:r>
            <a:r>
              <a:rPr lang="en">
                <a:solidFill>
                  <a:schemeClr val="dk2"/>
                </a:solidFill>
                <a:latin typeface="Verdana"/>
                <a:ea typeface="Verdana"/>
                <a:cs typeface="Verdana"/>
                <a:sym typeface="Verdana"/>
              </a:rPr>
              <a:t> For buoys or daybeacons: Shape, color, number, or letter, depth of water in which located or height above water.</a:t>
            </a:r>
            <a:endParaRPr>
              <a:solidFill>
                <a:schemeClr val="dk2"/>
              </a:solidFill>
              <a:latin typeface="Verdana"/>
              <a:ea typeface="Verdana"/>
              <a:cs typeface="Verdana"/>
              <a:sym typeface="Verdana"/>
            </a:endParaRPr>
          </a:p>
          <a:p>
            <a:pPr indent="0" lvl="0" marL="0" rtl="0" algn="l">
              <a:spcBef>
                <a:spcPts val="800"/>
              </a:spcBef>
              <a:spcAft>
                <a:spcPts val="0"/>
              </a:spcAft>
              <a:buNone/>
            </a:pPr>
            <a:r>
              <a:rPr b="1" lang="en">
                <a:solidFill>
                  <a:schemeClr val="dk2"/>
                </a:solidFill>
                <a:latin typeface="Verdana"/>
                <a:ea typeface="Verdana"/>
                <a:cs typeface="Verdana"/>
                <a:sym typeface="Verdana"/>
              </a:rPr>
              <a:t>(i)</a:t>
            </a:r>
            <a:r>
              <a:rPr lang="en">
                <a:solidFill>
                  <a:schemeClr val="dk2"/>
                </a:solidFill>
                <a:latin typeface="Verdana"/>
                <a:ea typeface="Verdana"/>
                <a:cs typeface="Verdana"/>
                <a:sym typeface="Verdana"/>
              </a:rPr>
              <a:t> For AIS AtoN and racons: Manufacturer and model number of AIS AtoN and racon, position and height above water of desired installation, and requested MORSE coding or AIS AtoN message characteristics. Equipment must have FCC authorization.</a:t>
            </a:r>
            <a:endParaRPr>
              <a:solidFill>
                <a:schemeClr val="dk2"/>
              </a:solidFill>
              <a:latin typeface="Verdana"/>
              <a:ea typeface="Verdana"/>
              <a:cs typeface="Verdana"/>
              <a:sym typeface="Verdana"/>
            </a:endParaRPr>
          </a:p>
          <a:p>
            <a:pPr indent="0" lvl="0" marL="0" rtl="0" algn="l">
              <a:spcBef>
                <a:spcPts val="800"/>
              </a:spcBef>
              <a:spcAft>
                <a:spcPts val="0"/>
              </a:spcAft>
              <a:buClr>
                <a:schemeClr val="dk2"/>
              </a:buClr>
              <a:buSzPts val="1100"/>
              <a:buFont typeface="Arial"/>
              <a:buNone/>
            </a:pPr>
            <a:r>
              <a:rPr lang="en">
                <a:solidFill>
                  <a:schemeClr val="dk2"/>
                </a:solidFill>
                <a:latin typeface="Verdana"/>
                <a:ea typeface="Verdana"/>
                <a:cs typeface="Verdana"/>
                <a:sym typeface="Verdana"/>
              </a:rPr>
              <a:t>*beacons installed on navigational hazards, radar beacons, Federal Communications Commision*</a:t>
            </a:r>
            <a:endParaRPr>
              <a:solidFill>
                <a:schemeClr val="dk2"/>
              </a:solidFill>
              <a:latin typeface="Verdana"/>
              <a:ea typeface="Verdana"/>
              <a:cs typeface="Verdana"/>
              <a:sym typeface="Verdana"/>
            </a:endParaRPr>
          </a:p>
          <a:p>
            <a:pPr indent="0" lvl="0" marL="0" rtl="0" algn="l">
              <a:spcBef>
                <a:spcPts val="8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pic>
        <p:nvPicPr>
          <p:cNvPr id="97" name="Google Shape;97;p19"/>
          <p:cNvPicPr preferRelativeResize="0"/>
          <p:nvPr/>
        </p:nvPicPr>
        <p:blipFill>
          <a:blip r:embed="rId3">
            <a:alphaModFix/>
          </a:blip>
          <a:stretch>
            <a:fillRect/>
          </a:stretch>
        </p:blipFill>
        <p:spPr>
          <a:xfrm>
            <a:off x="1081100" y="0"/>
            <a:ext cx="6807558"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pic>
        <p:nvPicPr>
          <p:cNvPr id="102" name="Google Shape;102;p20"/>
          <p:cNvPicPr preferRelativeResize="0"/>
          <p:nvPr/>
        </p:nvPicPr>
        <p:blipFill>
          <a:blip r:embed="rId3">
            <a:alphaModFix/>
          </a:blip>
          <a:stretch>
            <a:fillRect/>
          </a:stretch>
        </p:blipFill>
        <p:spPr>
          <a:xfrm>
            <a:off x="0" y="1079150"/>
            <a:ext cx="9144001" cy="253903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167000"/>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Quick Facts:</a:t>
            </a:r>
            <a:endParaRPr sz="3600"/>
          </a:p>
        </p:txBody>
      </p:sp>
      <p:sp>
        <p:nvSpPr>
          <p:cNvPr id="108" name="Google Shape;108;p21"/>
          <p:cNvSpPr txBox="1"/>
          <p:nvPr/>
        </p:nvSpPr>
        <p:spPr>
          <a:xfrm>
            <a:off x="432475" y="790400"/>
            <a:ext cx="7614900" cy="41829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Permit issued by United States Coast Guard</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No cost to apply</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Required for installation of fixed structure or floating object in navigable waters of US</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Expect average wait time of 3 months for approval</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Permit is valid forever, unless change in ownership, dock location, or removal</a:t>
            </a:r>
            <a:endParaRPr sz="1800">
              <a:latin typeface="Source Sans Pro"/>
              <a:ea typeface="Source Sans Pro"/>
              <a:cs typeface="Source Sans Pro"/>
              <a:sym typeface="Source Sans Pro"/>
            </a:endParaRPr>
          </a:p>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Any appeals can be made in writing to 13th </a:t>
            </a:r>
            <a:r>
              <a:rPr lang="en" sz="1800">
                <a:latin typeface="Source Sans Pro"/>
                <a:ea typeface="Source Sans Pro"/>
                <a:cs typeface="Source Sans Pro"/>
                <a:sym typeface="Source Sans Pro"/>
              </a:rPr>
              <a:t>District</a:t>
            </a:r>
            <a:r>
              <a:rPr lang="en" sz="1800">
                <a:latin typeface="Source Sans Pro"/>
                <a:ea typeface="Source Sans Pro"/>
                <a:cs typeface="Source Sans Pro"/>
                <a:sym typeface="Source Sans Pro"/>
              </a:rPr>
              <a:t> Coast Guard Commander</a:t>
            </a:r>
            <a:endParaRPr sz="1800">
              <a:latin typeface="Source Sans Pro"/>
              <a:ea typeface="Source Sans Pro"/>
              <a:cs typeface="Source Sans Pro"/>
              <a:sym typeface="Source Sans Pro"/>
            </a:endParaRPr>
          </a:p>
          <a:p>
            <a:pPr indent="0" lvl="0" marL="457200" rtl="0" algn="l">
              <a:spcBef>
                <a:spcPts val="0"/>
              </a:spcBef>
              <a:spcAft>
                <a:spcPts val="0"/>
              </a:spcAft>
              <a:buNone/>
            </a:pPr>
            <a:r>
              <a:t/>
            </a:r>
            <a:endParaRPr sz="1800">
              <a:latin typeface="Source Sans Pro"/>
              <a:ea typeface="Source Sans Pro"/>
              <a:cs typeface="Source Sans Pro"/>
              <a:sym typeface="Source Sans Pro"/>
            </a:endParaRPr>
          </a:p>
          <a:p>
            <a:pPr indent="0" lvl="0" marL="0" rtl="0" algn="l">
              <a:spcBef>
                <a:spcPts val="0"/>
              </a:spcBef>
              <a:spcAft>
                <a:spcPts val="0"/>
              </a:spcAft>
              <a:buNone/>
            </a:pPr>
            <a:r>
              <a:rPr lang="en" sz="1800">
                <a:latin typeface="Source Sans Pro"/>
                <a:ea typeface="Source Sans Pro"/>
                <a:cs typeface="Source Sans Pro"/>
                <a:sym typeface="Source Sans Pro"/>
              </a:rPr>
              <a:t>Other related Parts</a:t>
            </a:r>
            <a:endParaRPr sz="1800">
              <a:latin typeface="Source Sans Pro"/>
              <a:ea typeface="Source Sans Pro"/>
              <a:cs typeface="Source Sans Pro"/>
              <a:sym typeface="Source Sans Pro"/>
            </a:endParaRPr>
          </a:p>
          <a:p>
            <a:pPr indent="0" lvl="0" marL="0" rtl="0" algn="l">
              <a:lnSpc>
                <a:spcPct val="115000"/>
              </a:lnSpc>
              <a:spcBef>
                <a:spcPts val="0"/>
              </a:spcBef>
              <a:spcAft>
                <a:spcPts val="0"/>
              </a:spcAft>
              <a:buNone/>
            </a:pPr>
            <a:r>
              <a:rPr lang="en" sz="1200">
                <a:uFill>
                  <a:noFill/>
                </a:uFill>
                <a:hlinkClick r:id="rId3"/>
              </a:rPr>
              <a:t>Title 33 CFR Part 62 - United States Aids to Navigation System</a:t>
            </a:r>
            <a:endParaRPr sz="1200"/>
          </a:p>
          <a:p>
            <a:pPr indent="0" lvl="0" marL="0" rtl="0" algn="l">
              <a:lnSpc>
                <a:spcPct val="115000"/>
              </a:lnSpc>
              <a:spcBef>
                <a:spcPts val="0"/>
              </a:spcBef>
              <a:spcAft>
                <a:spcPts val="0"/>
              </a:spcAft>
              <a:buNone/>
            </a:pPr>
            <a:r>
              <a:rPr lang="en" sz="1200">
                <a:uFill>
                  <a:noFill/>
                </a:uFill>
                <a:hlinkClick r:id="rId4"/>
              </a:rPr>
              <a:t>Title 33 CFR Part 64 - Marking of Structures, Sunken Vessels and other Obstructions</a:t>
            </a:r>
            <a:endParaRPr sz="1200"/>
          </a:p>
          <a:p>
            <a:pPr indent="0" lvl="0" marL="0" rtl="0" algn="l">
              <a:lnSpc>
                <a:spcPct val="115000"/>
              </a:lnSpc>
              <a:spcBef>
                <a:spcPts val="0"/>
              </a:spcBef>
              <a:spcAft>
                <a:spcPts val="0"/>
              </a:spcAft>
              <a:buNone/>
            </a:pPr>
            <a:r>
              <a:rPr lang="en" sz="1200">
                <a:uFill>
                  <a:noFill/>
                </a:uFill>
                <a:hlinkClick r:id="rId5"/>
              </a:rPr>
              <a:t>Title 33 CFR Part 67 - Aids to Navigation on Artificial Islands and Fixed Structures</a:t>
            </a:r>
            <a:endParaRPr sz="1200"/>
          </a:p>
          <a:p>
            <a:pPr indent="0" lvl="0" marL="0" rtl="0" algn="l">
              <a:lnSpc>
                <a:spcPct val="115000"/>
              </a:lnSpc>
              <a:spcBef>
                <a:spcPts val="0"/>
              </a:spcBef>
              <a:spcAft>
                <a:spcPts val="0"/>
              </a:spcAft>
              <a:buNone/>
            </a:pPr>
            <a:r>
              <a:rPr lang="en" sz="1200">
                <a:uFill>
                  <a:noFill/>
                </a:uFill>
                <a:hlinkClick r:id="rId6"/>
              </a:rPr>
              <a:t>Title 33 CFR Part 66 - Private Aids to Navigation</a:t>
            </a:r>
            <a:endParaRPr sz="1200"/>
          </a:p>
          <a:p>
            <a:pPr indent="0" lvl="0" marL="0" rtl="0" algn="l">
              <a:spcBef>
                <a:spcPts val="0"/>
              </a:spcBef>
              <a:spcAft>
                <a:spcPts val="0"/>
              </a:spcAft>
              <a:buNone/>
            </a:pPr>
            <a:r>
              <a:t/>
            </a:r>
            <a:endParaRPr sz="1200">
              <a:latin typeface="Source Sans Pro"/>
              <a:ea typeface="Source Sans Pro"/>
              <a:cs typeface="Source Sans Pro"/>
              <a:sym typeface="Source Sans Pro"/>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